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</p:sldMasterIdLst>
  <p:notesMasterIdLst>
    <p:notesMasterId r:id="rId44"/>
  </p:notesMasterIdLst>
  <p:sldIdLst>
    <p:sldId id="505" r:id="rId3"/>
    <p:sldId id="741" r:id="rId4"/>
    <p:sldId id="750" r:id="rId5"/>
    <p:sldId id="755" r:id="rId6"/>
    <p:sldId id="756" r:id="rId7"/>
    <p:sldId id="758" r:id="rId8"/>
    <p:sldId id="759" r:id="rId9"/>
    <p:sldId id="761" r:id="rId10"/>
    <p:sldId id="764" r:id="rId11"/>
    <p:sldId id="809" r:id="rId12"/>
    <p:sldId id="765" r:id="rId13"/>
    <p:sldId id="766" r:id="rId14"/>
    <p:sldId id="808" r:id="rId15"/>
    <p:sldId id="768" r:id="rId16"/>
    <p:sldId id="810" r:id="rId17"/>
    <p:sldId id="769" r:id="rId18"/>
    <p:sldId id="811" r:id="rId19"/>
    <p:sldId id="770" r:id="rId20"/>
    <p:sldId id="812" r:id="rId21"/>
    <p:sldId id="813" r:id="rId22"/>
    <p:sldId id="814" r:id="rId23"/>
    <p:sldId id="771" r:id="rId24"/>
    <p:sldId id="772" r:id="rId25"/>
    <p:sldId id="773" r:id="rId26"/>
    <p:sldId id="774" r:id="rId27"/>
    <p:sldId id="807" r:id="rId28"/>
    <p:sldId id="775" r:id="rId29"/>
    <p:sldId id="776" r:id="rId30"/>
    <p:sldId id="777" r:id="rId31"/>
    <p:sldId id="778" r:id="rId32"/>
    <p:sldId id="779" r:id="rId33"/>
    <p:sldId id="780" r:id="rId34"/>
    <p:sldId id="781" r:id="rId35"/>
    <p:sldId id="783" r:id="rId36"/>
    <p:sldId id="784" r:id="rId37"/>
    <p:sldId id="785" r:id="rId38"/>
    <p:sldId id="786" r:id="rId39"/>
    <p:sldId id="787" r:id="rId40"/>
    <p:sldId id="791" r:id="rId41"/>
    <p:sldId id="806" r:id="rId42"/>
    <p:sldId id="81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3626"/>
    <a:srgbClr val="6C2826"/>
    <a:srgbClr val="371B03"/>
    <a:srgbClr val="B47764"/>
    <a:srgbClr val="9C5F4C"/>
    <a:srgbClr val="9774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74194" autoAdjust="0"/>
  </p:normalViewPr>
  <p:slideViewPr>
    <p:cSldViewPr>
      <p:cViewPr>
        <p:scale>
          <a:sx n="54" d="100"/>
          <a:sy n="54" d="100"/>
        </p:scale>
        <p:origin x="-3208" y="-656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50C75-B52B-484E-B052-79980AEA8F3B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286F1-07BA-4FC9-842E-0B64EB53F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42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34C31-71B2-418F-8BBA-F01A4BC1F43F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F184D-753F-4566-977A-8E123C767464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2C1C7-D938-4AD5-B481-C846A494AD36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4000A-51EB-403E-96ED-73483F61C85F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6D384-5847-411F-9747-F2820D053CF7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Chapter 5</a:t>
            </a:r>
          </a:p>
          <a:p>
            <a:pPr algn="l"/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SCOPE MANAGEMENT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40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Project Scope Management </a:t>
            </a:r>
            <a:r>
              <a:rPr lang="en-US" altLang="ja-JP" sz="3200" b="1" kern="0" dirty="0" smtClean="0">
                <a:solidFill>
                  <a:srgbClr val="002060"/>
                </a:solidFill>
                <a:ea typeface="MS PGothic" pitchFamily="34" charset="-128"/>
              </a:rPr>
              <a:t>includes the processes required to ensure that the project includes </a:t>
            </a:r>
            <a:r>
              <a:rPr lang="en-US" altLang="ja-JP" sz="3200" b="1" kern="0" dirty="0" smtClean="0">
                <a:solidFill>
                  <a:srgbClr val="FF0000"/>
                </a:solidFill>
                <a:ea typeface="MS PGothic" pitchFamily="34" charset="-128"/>
              </a:rPr>
              <a:t>all the work required</a:t>
            </a:r>
            <a:r>
              <a:rPr lang="en-US" altLang="ja-JP" sz="3200" b="1" kern="0" dirty="0" smtClean="0">
                <a:solidFill>
                  <a:srgbClr val="002060"/>
                </a:solidFill>
                <a:ea typeface="MS PGothic" pitchFamily="34" charset="-128"/>
              </a:rPr>
              <a:t>, </a:t>
            </a:r>
            <a:r>
              <a:rPr lang="en-US" altLang="ja-JP" sz="3200" b="1" kern="0" dirty="0" smtClean="0">
                <a:solidFill>
                  <a:srgbClr val="FF0000"/>
                </a:solidFill>
                <a:ea typeface="MS PGothic" pitchFamily="34" charset="-128"/>
              </a:rPr>
              <a:t>and only the work required</a:t>
            </a:r>
            <a:r>
              <a:rPr lang="en-US" altLang="ja-JP" sz="3200" b="1" kern="0" dirty="0" smtClean="0">
                <a:solidFill>
                  <a:srgbClr val="002060"/>
                </a:solidFill>
                <a:ea typeface="MS PGothic" pitchFamily="34" charset="-128"/>
              </a:rPr>
              <a:t>, to complete the project successfully.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3200" b="1" kern="0" dirty="0" smtClean="0">
                <a:solidFill>
                  <a:srgbClr val="002060"/>
                </a:solidFill>
                <a:ea typeface="MS PGothic" pitchFamily="34" charset="-128"/>
              </a:rPr>
              <a:t>Managing the project scope is primarily concerned with </a:t>
            </a:r>
            <a:r>
              <a:rPr lang="en-US" altLang="ja-JP" sz="3200" b="1" kern="0" dirty="0" smtClean="0">
                <a:solidFill>
                  <a:srgbClr val="FF0000"/>
                </a:solidFill>
                <a:ea typeface="MS PGothic" pitchFamily="34" charset="-128"/>
              </a:rPr>
              <a:t>defining and controlling </a:t>
            </a:r>
            <a:r>
              <a:rPr lang="en-US" altLang="ja-JP" sz="3200" b="1" kern="0" dirty="0" smtClean="0">
                <a:solidFill>
                  <a:srgbClr val="C00000"/>
                </a:solidFill>
                <a:ea typeface="MS PGothic" pitchFamily="34" charset="-128"/>
              </a:rPr>
              <a:t>what is and is not </a:t>
            </a:r>
            <a:r>
              <a:rPr lang="en-US" altLang="ja-JP" sz="3200" b="1" kern="0" dirty="0" smtClean="0">
                <a:solidFill>
                  <a:srgbClr val="002060"/>
                </a:solidFill>
                <a:ea typeface="MS PGothic" pitchFamily="34" charset="-128"/>
              </a:rPr>
              <a:t>included in the project.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58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r-PK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B3F3D-8BC2-403F-8E27-13A6F91ED2E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80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endParaRPr lang="en-US" sz="2400" b="1" kern="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09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2400" b="1" kern="0" dirty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6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altLang="ja-JP" sz="2400" b="1" kern="0" dirty="0" smtClean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2400" b="1" kern="0" dirty="0" smtClean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sz="2400" b="1" kern="0" dirty="0" smtClean="0">
              <a:solidFill>
                <a:srgbClr val="002060"/>
              </a:solidFill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286F1-07BA-4FC9-842E-0B64EB53FB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15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1AB8C-1297-4644-9FC8-FE4274DB3E56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2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4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4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0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5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4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9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44A-2A83-44B4-AD39-9DB518A18B6D}" type="datetimeFigureOut">
              <a:rPr lang="en-US" smtClean="0"/>
              <a:pPr/>
              <a:t>05/02/2016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7329-D8F3-40DD-B782-DE6E1B489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944A-2A83-44B4-AD39-9DB518A18B6D}" type="datetimeFigureOut">
              <a:rPr lang="en-US" smtClean="0"/>
              <a:pPr/>
              <a:t>05/02/2016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7329-D8F3-40DD-B782-DE6E1B489F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2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580" y="2286000"/>
            <a:ext cx="746114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Lecture 2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PLANNING PROCESSES 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INTERACTION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Hassan\Desktop\19fc62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86"/>
            <a:ext cx="1512168" cy="11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7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/>
              <a:t>Infomation Technology Project Management, Fourth Edition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EAC49D-A28B-49A8-A4DB-3670CE2B3CC9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>
                <a:solidFill>
                  <a:srgbClr val="0070C0"/>
                </a:solidFill>
                <a:ea typeface="新細明體" charset="-120"/>
              </a:rPr>
              <a:t>Mapping the Process Groups to the Knowledge Areas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648200"/>
          </a:xfrm>
        </p:spPr>
        <p:txBody>
          <a:bodyPr>
            <a:normAutofit lnSpcReduction="10000"/>
          </a:bodyPr>
          <a:lstStyle/>
          <a:p>
            <a:pPr>
              <a:spcBef>
                <a:spcPct val="100000"/>
              </a:spcBef>
            </a:pPr>
            <a:r>
              <a:rPr lang="en-US" altLang="zh-TW" dirty="0">
                <a:ea typeface="新細明體" charset="-120"/>
              </a:rPr>
              <a:t>You can map the main activities of each PM process group into the nine knowledge areas by using the </a:t>
            </a:r>
            <a:r>
              <a:rPr lang="en-US" altLang="zh-TW" i="1" dirty="0">
                <a:ea typeface="新細明體" charset="-120"/>
              </a:rPr>
              <a:t>PMBOK</a:t>
            </a:r>
            <a:r>
              <a:rPr lang="en-US" altLang="zh-TW" i="1" dirty="0">
                <a:ea typeface="新細明體" charset="-120"/>
                <a:cs typeface="Times New Roman" pitchFamily="18" charset="0"/>
              </a:rPr>
              <a:t>® Guide 2004</a:t>
            </a:r>
            <a:r>
              <a:rPr lang="en-US" altLang="zh-TW" dirty="0">
                <a:ea typeface="新細明體" charset="-120"/>
                <a:cs typeface="Times New Roman" pitchFamily="18" charset="0"/>
              </a:rPr>
              <a:t>.</a:t>
            </a:r>
          </a:p>
          <a:p>
            <a:pPr>
              <a:spcBef>
                <a:spcPct val="100000"/>
              </a:spcBef>
            </a:pPr>
            <a:r>
              <a:rPr lang="en-US" altLang="zh-TW" dirty="0">
                <a:ea typeface="新細明體" charset="-120"/>
              </a:rPr>
              <a:t>Note that there are activities from </a:t>
            </a:r>
            <a:r>
              <a:rPr lang="en-US" altLang="zh-TW" u="sng" dirty="0">
                <a:ea typeface="新細明體" charset="-120"/>
              </a:rPr>
              <a:t>each</a:t>
            </a:r>
            <a:r>
              <a:rPr lang="en-US" altLang="zh-TW" dirty="0">
                <a:ea typeface="新細明體" charset="-120"/>
              </a:rPr>
              <a:t> knowledge area under the planning process group.</a:t>
            </a:r>
          </a:p>
          <a:p>
            <a:pPr>
              <a:spcBef>
                <a:spcPct val="100000"/>
              </a:spcBef>
            </a:pPr>
            <a:r>
              <a:rPr lang="en-US" altLang="zh-TW" dirty="0">
                <a:ea typeface="新細明體" charset="-120"/>
              </a:rPr>
              <a:t>All initiating activities are part of the project integration management knowledge area.</a:t>
            </a:r>
          </a:p>
        </p:txBody>
      </p:sp>
    </p:spTree>
    <p:extLst>
      <p:ext uri="{BB962C8B-B14F-4D97-AF65-F5344CB8AC3E}">
        <p14:creationId xmlns:p14="http://schemas.microsoft.com/office/powerpoint/2010/main" val="2583496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8083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2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3400" y="0"/>
            <a:ext cx="7848600" cy="6858000"/>
            <a:chOff x="533400" y="102198"/>
            <a:chExt cx="7696200" cy="675580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102198"/>
              <a:ext cx="7696200" cy="163422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753750"/>
              <a:ext cx="7391400" cy="510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246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1828800" y="1447800"/>
            <a:ext cx="4800600" cy="4343400"/>
          </a:xfrm>
          <a:custGeom>
            <a:avLst/>
            <a:gdLst>
              <a:gd name="G0" fmla="+- 3677063 0 0"/>
              <a:gd name="G1" fmla="+- 5795918 0 0"/>
              <a:gd name="G2" fmla="+- 3677063 0 5795918"/>
              <a:gd name="G3" fmla="+- 10800 0 0"/>
              <a:gd name="G4" fmla="+- 0 0 367706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830 0 0"/>
              <a:gd name="G9" fmla="+- 0 0 5795918"/>
              <a:gd name="G10" fmla="+- 6830 0 2700"/>
              <a:gd name="G11" fmla="cos G10 3677063"/>
              <a:gd name="G12" fmla="sin G10 3677063"/>
              <a:gd name="G13" fmla="cos 13500 3677063"/>
              <a:gd name="G14" fmla="sin 13500 3677063"/>
              <a:gd name="G15" fmla="+- G11 10800 0"/>
              <a:gd name="G16" fmla="+- G12 10800 0"/>
              <a:gd name="G17" fmla="+- G13 10800 0"/>
              <a:gd name="G18" fmla="+- G14 10800 0"/>
              <a:gd name="G19" fmla="*/ 6830 1 2"/>
              <a:gd name="G20" fmla="+- G19 5400 0"/>
              <a:gd name="G21" fmla="cos G20 3677063"/>
              <a:gd name="G22" fmla="sin G20 3677063"/>
              <a:gd name="G23" fmla="+- G21 10800 0"/>
              <a:gd name="G24" fmla="+- G12 G23 G22"/>
              <a:gd name="G25" fmla="+- G22 G23 G11"/>
              <a:gd name="G26" fmla="cos 10800 3677063"/>
              <a:gd name="G27" fmla="sin 10800 3677063"/>
              <a:gd name="G28" fmla="cos 6830 3677063"/>
              <a:gd name="G29" fmla="sin 6830 367706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795918"/>
              <a:gd name="G36" fmla="sin G34 5795918"/>
              <a:gd name="G37" fmla="+/ 5795918 367706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830 G39"/>
              <a:gd name="G43" fmla="sin 68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7511 w 21600"/>
              <a:gd name="T5" fmla="*/ 512 h 21600"/>
              <a:gd name="T6" fmla="*/ 11040 w 21600"/>
              <a:gd name="T7" fmla="*/ 19611 h 21600"/>
              <a:gd name="T8" fmla="*/ 8720 w 21600"/>
              <a:gd name="T9" fmla="*/ 4294 h 21600"/>
              <a:gd name="T10" fmla="*/ 18328 w 21600"/>
              <a:gd name="T11" fmla="*/ 22006 h 21600"/>
              <a:gd name="T12" fmla="*/ 11826 w 21600"/>
              <a:gd name="T13" fmla="*/ 20729 h 21600"/>
              <a:gd name="T14" fmla="*/ 13103 w 21600"/>
              <a:gd name="T15" fmla="*/ 1422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4608" y="16469"/>
                </a:moveTo>
                <a:cubicBezTo>
                  <a:pt x="16497" y="15200"/>
                  <a:pt x="17630" y="13075"/>
                  <a:pt x="17630" y="10800"/>
                </a:cubicBezTo>
                <a:cubicBezTo>
                  <a:pt x="17630" y="7027"/>
                  <a:pt x="14572" y="3970"/>
                  <a:pt x="10800" y="3970"/>
                </a:cubicBezTo>
                <a:cubicBezTo>
                  <a:pt x="7027" y="3970"/>
                  <a:pt x="3970" y="7027"/>
                  <a:pt x="3970" y="10800"/>
                </a:cubicBezTo>
                <a:cubicBezTo>
                  <a:pt x="3970" y="14572"/>
                  <a:pt x="7027" y="17630"/>
                  <a:pt x="10800" y="17630"/>
                </a:cubicBezTo>
                <a:cubicBezTo>
                  <a:pt x="10862" y="17630"/>
                  <a:pt x="10924" y="17629"/>
                  <a:pt x="10986" y="17627"/>
                </a:cubicBezTo>
                <a:lnTo>
                  <a:pt x="11094" y="21595"/>
                </a:lnTo>
                <a:cubicBezTo>
                  <a:pt x="10996" y="21598"/>
                  <a:pt x="10898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4397"/>
                  <a:pt x="19808" y="17758"/>
                  <a:pt x="16822" y="19764"/>
                </a:cubicBezTo>
                <a:lnTo>
                  <a:pt x="18328" y="22006"/>
                </a:lnTo>
                <a:lnTo>
                  <a:pt x="11826" y="20729"/>
                </a:lnTo>
                <a:lnTo>
                  <a:pt x="13103" y="14228"/>
                </a:lnTo>
                <a:lnTo>
                  <a:pt x="14608" y="1646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971800" y="5867400"/>
            <a:ext cx="137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pitchFamily="18" charset="0"/>
              </a:rPr>
              <a:t>Initiate the </a:t>
            </a:r>
          </a:p>
          <a:p>
            <a:pPr algn="ctr"/>
            <a:r>
              <a:rPr lang="en-US" sz="1800">
                <a:latin typeface="Times New Roman" pitchFamily="18" charset="0"/>
              </a:rPr>
              <a:t> Project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438400" y="1524000"/>
            <a:ext cx="137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pitchFamily="18" charset="0"/>
              </a:rPr>
              <a:t>Plan </a:t>
            </a:r>
          </a:p>
          <a:p>
            <a:pPr algn="ctr"/>
            <a:r>
              <a:rPr lang="en-US" sz="1800">
                <a:latin typeface="Times New Roman" pitchFamily="18" charset="0"/>
              </a:rPr>
              <a:t>the Project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038600" y="685800"/>
            <a:ext cx="137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pitchFamily="18" charset="0"/>
              </a:rPr>
              <a:t>Execute </a:t>
            </a:r>
          </a:p>
          <a:p>
            <a:pPr algn="ctr"/>
            <a:r>
              <a:rPr lang="en-US" sz="1800">
                <a:latin typeface="Times New Roman" pitchFamily="18" charset="0"/>
              </a:rPr>
              <a:t>the Project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934200" y="2209800"/>
            <a:ext cx="137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pitchFamily="18" charset="0"/>
              </a:rPr>
              <a:t>Control</a:t>
            </a:r>
          </a:p>
          <a:p>
            <a:pPr algn="ctr"/>
            <a:r>
              <a:rPr lang="en-US" sz="1800">
                <a:latin typeface="Times New Roman" pitchFamily="18" charset="0"/>
              </a:rPr>
              <a:t>the Project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7010400" y="4724400"/>
            <a:ext cx="1371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Times New Roman" pitchFamily="18" charset="0"/>
              </a:rPr>
              <a:t>Close </a:t>
            </a:r>
          </a:p>
          <a:p>
            <a:pPr algn="ctr"/>
            <a:r>
              <a:rPr lang="en-US" sz="1800">
                <a:latin typeface="Times New Roman" pitchFamily="18" charset="0"/>
              </a:rPr>
              <a:t>the Project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5562600" y="5486400"/>
            <a:ext cx="3581400" cy="1187450"/>
          </a:xfrm>
          <a:prstGeom prst="wedgeRectCallout">
            <a:avLst>
              <a:gd name="adj1" fmla="val -13565"/>
              <a:gd name="adj2" fmla="val -88903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Distribute final status report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Collect and compile lessons learned from team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Facilitate a Post Project Review Meeting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Ensure appropriate final acceptance approvals occur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Finalize project documentation and file in project archives</a:t>
            </a:r>
          </a:p>
        </p:txBody>
      </p:sp>
      <p:sp>
        <p:nvSpPr>
          <p:cNvPr id="102410" name="AutoShape 10"/>
          <p:cNvSpPr>
            <a:spLocks noChangeArrowheads="1"/>
          </p:cNvSpPr>
          <p:nvPr/>
        </p:nvSpPr>
        <p:spPr bwMode="auto">
          <a:xfrm>
            <a:off x="5791200" y="2971800"/>
            <a:ext cx="3352800" cy="1552575"/>
          </a:xfrm>
          <a:prstGeom prst="wedgeRectCallout">
            <a:avLst>
              <a:gd name="adj1" fmla="val -28125"/>
              <a:gd name="adj2" fmla="val -70861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Ensure appropriate approvals of deliverables occur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Conduct performance review checkpoints (quality, time, budget, lessons learned)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Take required corrective action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Issue change requests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Make changes and adjust the baseline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Implement contingency plans</a:t>
            </a:r>
          </a:p>
        </p:txBody>
      </p:sp>
      <p:sp>
        <p:nvSpPr>
          <p:cNvPr id="102411" name="AutoShape 11"/>
          <p:cNvSpPr>
            <a:spLocks noChangeArrowheads="1"/>
          </p:cNvSpPr>
          <p:nvPr/>
        </p:nvSpPr>
        <p:spPr bwMode="auto">
          <a:xfrm>
            <a:off x="5486400" y="228600"/>
            <a:ext cx="3657600" cy="1735138"/>
          </a:xfrm>
          <a:prstGeom prst="wedgeRectCallout">
            <a:avLst>
              <a:gd name="adj1" fmla="val -50912"/>
              <a:gd name="adj2" fmla="val 2375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sz="1200" b="0">
                <a:latin typeface="Times New Roman" pitchFamily="18" charset="0"/>
              </a:rPr>
              <a:t> Use the project plan to manage the project 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>
                <a:latin typeface="Times New Roman" pitchFamily="18" charset="0"/>
              </a:rPr>
              <a:t> Conduct regular status meetings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>
                <a:latin typeface="Times New Roman" pitchFamily="18" charset="0"/>
              </a:rPr>
              <a:t> Create and distribute regular status reports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>
                <a:latin typeface="Times New Roman" pitchFamily="18" charset="0"/>
              </a:rPr>
              <a:t> Track planned vs actual and update project plan 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>
                <a:latin typeface="Times New Roman" pitchFamily="18" charset="0"/>
              </a:rPr>
              <a:t> Keep the project plan current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>
                <a:latin typeface="Times New Roman" pitchFamily="18" charset="0"/>
              </a:rPr>
              <a:t> Track and escalate issues and risks 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>
                <a:latin typeface="Times New Roman" pitchFamily="18" charset="0"/>
              </a:rPr>
              <a:t> Quality assurance</a:t>
            </a:r>
          </a:p>
          <a:p>
            <a:pPr lvl="1">
              <a:buFont typeface="Wingdings" pitchFamily="2" charset="2"/>
              <a:buChar char="§"/>
            </a:pPr>
            <a:r>
              <a:rPr lang="en-US" sz="1200" b="0">
                <a:latin typeface="Times New Roman" pitchFamily="18" charset="0"/>
              </a:rPr>
              <a:t> Track Lessons Learned</a:t>
            </a:r>
          </a:p>
          <a:p>
            <a:pPr marL="114300" indent="-114300">
              <a:buFontTx/>
              <a:buChar char="•"/>
            </a:pPr>
            <a:endParaRPr lang="en-US" sz="1200" b="0">
              <a:latin typeface="Times New Roman" pitchFamily="18" charset="0"/>
            </a:endParaRPr>
          </a:p>
        </p:txBody>
      </p:sp>
      <p:sp>
        <p:nvSpPr>
          <p:cNvPr id="102412" name="AutoShape 12"/>
          <p:cNvSpPr>
            <a:spLocks noChangeArrowheads="1"/>
          </p:cNvSpPr>
          <p:nvPr/>
        </p:nvSpPr>
        <p:spPr bwMode="auto">
          <a:xfrm>
            <a:off x="0" y="1066800"/>
            <a:ext cx="2362200" cy="4108450"/>
          </a:xfrm>
          <a:prstGeom prst="wedgeRectCallout">
            <a:avLst>
              <a:gd name="adj1" fmla="val 42741"/>
              <a:gd name="adj2" fmla="val -49421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Ensure that the project scope is clearly defined and approved 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Verify that project is staffed appropriately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Establish leadership and project structure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Define roles and responsibilities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Develop project org chart and contact list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Communicate with project team, Functional Managers and other Stakeholders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Develop project communication plan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Develop other plans (quality, change, acceptance)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Identify high level risks and cross functional impacts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With your team, develop estimates and build a project plan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Ensure that the project plan is realistic and approved</a:t>
            </a:r>
          </a:p>
        </p:txBody>
      </p:sp>
      <p:sp>
        <p:nvSpPr>
          <p:cNvPr id="102413" name="AutoShape 13"/>
          <p:cNvSpPr>
            <a:spLocks noChangeArrowheads="1"/>
          </p:cNvSpPr>
          <p:nvPr/>
        </p:nvSpPr>
        <p:spPr bwMode="auto">
          <a:xfrm>
            <a:off x="0" y="5410200"/>
            <a:ext cx="2895600" cy="1370013"/>
          </a:xfrm>
          <a:prstGeom prst="wedgeRectCallout">
            <a:avLst>
              <a:gd name="adj1" fmla="val 36185"/>
              <a:gd name="adj2" fmla="val -65241"/>
            </a:avLst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14300" indent="-114300"/>
            <a:r>
              <a:rPr lang="en-US" sz="1200" b="0">
                <a:latin typeface="Times New Roman" pitchFamily="18" charset="0"/>
              </a:rPr>
              <a:t>Determine the following: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Project objectives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Business need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High level project deliverables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High level constraints and assumptions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High level cross functional impacts</a:t>
            </a:r>
          </a:p>
          <a:p>
            <a:pPr marL="114300" indent="-114300">
              <a:buFontTx/>
              <a:buChar char="•"/>
            </a:pPr>
            <a:r>
              <a:rPr lang="en-US" sz="1200" b="0">
                <a:latin typeface="Times New Roman" pitchFamily="18" charset="0"/>
              </a:rPr>
              <a:t>High level resource needs</a:t>
            </a:r>
          </a:p>
        </p:txBody>
      </p:sp>
      <p:sp>
        <p:nvSpPr>
          <p:cNvPr id="102415" name="Oval 15"/>
          <p:cNvSpPr>
            <a:spLocks noChangeArrowheads="1"/>
          </p:cNvSpPr>
          <p:nvPr/>
        </p:nvSpPr>
        <p:spPr bwMode="auto">
          <a:xfrm>
            <a:off x="4267200" y="16288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itchFamily="18" charset="0"/>
              </a:rPr>
              <a:t>3</a:t>
            </a:r>
          </a:p>
        </p:txBody>
      </p:sp>
      <p:sp>
        <p:nvSpPr>
          <p:cNvPr id="102416" name="Oval 16"/>
          <p:cNvSpPr>
            <a:spLocks noChangeArrowheads="1"/>
          </p:cNvSpPr>
          <p:nvPr/>
        </p:nvSpPr>
        <p:spPr bwMode="auto">
          <a:xfrm>
            <a:off x="5779368" y="2420888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4</a:t>
            </a:r>
          </a:p>
        </p:txBody>
      </p:sp>
      <p:sp>
        <p:nvSpPr>
          <p:cNvPr id="102417" name="Oval 17"/>
          <p:cNvSpPr>
            <a:spLocks noChangeArrowheads="1"/>
          </p:cNvSpPr>
          <p:nvPr/>
        </p:nvSpPr>
        <p:spPr bwMode="auto">
          <a:xfrm>
            <a:off x="5563344" y="48482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itchFamily="18" charset="0"/>
              </a:rPr>
              <a:t>5</a:t>
            </a:r>
          </a:p>
        </p:txBody>
      </p:sp>
      <p:sp>
        <p:nvSpPr>
          <p:cNvPr id="102402" name="Oval 2"/>
          <p:cNvSpPr>
            <a:spLocks noChangeArrowheads="1"/>
          </p:cNvSpPr>
          <p:nvPr/>
        </p:nvSpPr>
        <p:spPr bwMode="auto">
          <a:xfrm>
            <a:off x="3200400" y="5029200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pitchFamily="18" charset="0"/>
              </a:rPr>
              <a:t>1</a:t>
            </a:r>
          </a:p>
        </p:txBody>
      </p:sp>
      <p:sp>
        <p:nvSpPr>
          <p:cNvPr id="102420" name="Oval 20"/>
          <p:cNvSpPr>
            <a:spLocks noChangeArrowheads="1"/>
          </p:cNvSpPr>
          <p:nvPr/>
        </p:nvSpPr>
        <p:spPr bwMode="auto">
          <a:xfrm>
            <a:off x="2467000" y="2759968"/>
            <a:ext cx="3048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itchFamily="18" charset="0"/>
              </a:rPr>
              <a:t>2</a:t>
            </a:r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3336925" y="354171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20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6632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u="sng" dirty="0" smtClean="0">
                <a:solidFill>
                  <a:srgbClr val="463626"/>
                </a:solidFill>
                <a:latin typeface="Arial" pitchFamily="34" charset="0"/>
                <a:cs typeface="Arial" pitchFamily="34" charset="0"/>
              </a:rPr>
              <a:t>Project Process Groups</a:t>
            </a:r>
            <a:endParaRPr lang="en-AU" sz="2800" b="1" u="sng" dirty="0">
              <a:solidFill>
                <a:srgbClr val="46362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5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771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85CC56-269A-46EF-BB19-6631C944CDA5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70C0"/>
                </a:solidFill>
                <a:ea typeface="新細明體" charset="-120"/>
              </a:rPr>
              <a:t>Project Initiation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572000"/>
          </a:xfrm>
        </p:spPr>
        <p:txBody>
          <a:bodyPr>
            <a:noAutofit/>
          </a:bodyPr>
          <a:lstStyle/>
          <a:p>
            <a:r>
              <a:rPr lang="en-US" altLang="zh-TW" sz="2400">
                <a:latin typeface="Arial" pitchFamily="34" charset="0"/>
                <a:ea typeface="新細明體" charset="-120"/>
                <a:cs typeface="Arial" pitchFamily="34" charset="0"/>
              </a:rPr>
              <a:t>Initiating a project includes recognizing and starting a new project or project phase.</a:t>
            </a:r>
          </a:p>
          <a:p>
            <a:r>
              <a:rPr lang="en-US" altLang="zh-TW" sz="2400">
                <a:latin typeface="Arial" pitchFamily="34" charset="0"/>
                <a:ea typeface="新細明體" charset="-120"/>
                <a:cs typeface="Arial" pitchFamily="34" charset="0"/>
              </a:rPr>
              <a:t>Some organizations use a pre-initiation phase, while others include items such as developing a business case as part of the initiation.</a:t>
            </a:r>
          </a:p>
          <a:p>
            <a:r>
              <a:rPr lang="en-US" altLang="zh-TW" sz="2400">
                <a:latin typeface="Arial" pitchFamily="34" charset="0"/>
                <a:ea typeface="新細明體" charset="-120"/>
                <a:cs typeface="Arial" pitchFamily="34" charset="0"/>
              </a:rPr>
              <a:t>The main goal is to formally select and start off projects.</a:t>
            </a:r>
          </a:p>
          <a:p>
            <a:r>
              <a:rPr lang="en-US" altLang="zh-TW" sz="2400">
                <a:latin typeface="Arial" pitchFamily="34" charset="0"/>
                <a:ea typeface="新細明體" charset="-120"/>
                <a:cs typeface="Arial" pitchFamily="34" charset="0"/>
              </a:rPr>
              <a:t>Key outputs include:</a:t>
            </a:r>
          </a:p>
          <a:p>
            <a:pPr lvl="1"/>
            <a:r>
              <a:rPr lang="en-US" altLang="zh-TW" sz="2400">
                <a:latin typeface="Arial" pitchFamily="34" charset="0"/>
                <a:ea typeface="新細明體" charset="-120"/>
                <a:cs typeface="Arial" pitchFamily="34" charset="0"/>
              </a:rPr>
              <a:t>Assigning the project manager.</a:t>
            </a:r>
          </a:p>
          <a:p>
            <a:pPr lvl="1"/>
            <a:r>
              <a:rPr lang="en-US" altLang="zh-TW" sz="2400">
                <a:latin typeface="Arial" pitchFamily="34" charset="0"/>
                <a:ea typeface="新細明體" charset="-120"/>
                <a:cs typeface="Arial" pitchFamily="34" charset="0"/>
              </a:rPr>
              <a:t>Identifying key stakeholders.</a:t>
            </a:r>
          </a:p>
          <a:p>
            <a:pPr lvl="1"/>
            <a:r>
              <a:rPr lang="en-US" altLang="zh-TW" sz="2400">
                <a:latin typeface="Arial" pitchFamily="34" charset="0"/>
                <a:ea typeface="新細明體" charset="-120"/>
                <a:cs typeface="Arial" pitchFamily="34" charset="0"/>
              </a:rPr>
              <a:t>Completing a business case.</a:t>
            </a:r>
          </a:p>
          <a:p>
            <a:pPr lvl="1"/>
            <a:r>
              <a:rPr lang="en-US" altLang="zh-TW" sz="2400">
                <a:latin typeface="Arial" pitchFamily="34" charset="0"/>
                <a:ea typeface="新細明體" charset="-120"/>
                <a:cs typeface="Arial" pitchFamily="34" charset="0"/>
              </a:rPr>
              <a:t>Completing a project charter and getting signatures on it.</a:t>
            </a:r>
          </a:p>
        </p:txBody>
      </p:sp>
    </p:spTree>
    <p:extLst>
      <p:ext uri="{BB962C8B-B14F-4D97-AF65-F5344CB8AC3E}">
        <p14:creationId xmlns:p14="http://schemas.microsoft.com/office/powerpoint/2010/main" val="9981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267"/>
            <a:ext cx="9144001" cy="5891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53" y="1"/>
            <a:ext cx="2529547" cy="320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05601" y="76200"/>
            <a:ext cx="23622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2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292A5A-1BBB-409B-8199-0F10A2A3D578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31838"/>
          </a:xfrm>
        </p:spPr>
        <p:txBody>
          <a:bodyPr>
            <a:normAutofit fontScale="90000"/>
          </a:bodyPr>
          <a:lstStyle/>
          <a:p>
            <a:r>
              <a:rPr lang="en-US" altLang="zh-TW">
                <a:ea typeface="新細明體" charset="-120"/>
              </a:rPr>
              <a:t>Project Planning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267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dirty="0">
                <a:latin typeface="Arial" pitchFamily="34" charset="0"/>
                <a:ea typeface="新細明體" charset="-120"/>
                <a:cs typeface="Arial" pitchFamily="34" charset="0"/>
              </a:rPr>
              <a:t>The main purpose of project planning is to </a:t>
            </a:r>
            <a:r>
              <a:rPr lang="en-US" altLang="zh-TW" sz="2800" b="1" dirty="0">
                <a:latin typeface="Arial" pitchFamily="34" charset="0"/>
                <a:ea typeface="新細明體" charset="-120"/>
                <a:cs typeface="Arial" pitchFamily="34" charset="0"/>
              </a:rPr>
              <a:t>guide execution</a:t>
            </a:r>
            <a:r>
              <a:rPr lang="en-US" altLang="zh-TW" sz="2800" dirty="0">
                <a:latin typeface="Arial" pitchFamily="34" charset="0"/>
                <a:ea typeface="新細明體" charset="-120"/>
                <a:cs typeface="Arial" pitchFamily="34" charset="0"/>
              </a:rPr>
              <a:t>.</a:t>
            </a:r>
            <a:endParaRPr lang="en-US" altLang="zh-TW" sz="2800" b="1" dirty="0">
              <a:latin typeface="Arial" pitchFamily="34" charset="0"/>
              <a:ea typeface="新細明體" charset="-12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800" dirty="0">
                <a:latin typeface="Arial" pitchFamily="34" charset="0"/>
                <a:ea typeface="新細明體" charset="-120"/>
                <a:cs typeface="Arial" pitchFamily="34" charset="0"/>
              </a:rPr>
              <a:t>Every knowledge area includes planning information </a:t>
            </a:r>
            <a:endParaRPr lang="en-US" altLang="zh-TW" sz="2800" dirty="0" smtClean="0">
              <a:latin typeface="Arial" pitchFamily="34" charset="0"/>
              <a:ea typeface="新細明體" charset="-12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2800" dirty="0" smtClean="0">
                <a:latin typeface="Arial" pitchFamily="34" charset="0"/>
                <a:ea typeface="新細明體" charset="-120"/>
                <a:cs typeface="Arial" pitchFamily="34" charset="0"/>
              </a:rPr>
              <a:t>Key </a:t>
            </a:r>
            <a:r>
              <a:rPr lang="en-US" altLang="zh-TW" sz="2800" dirty="0">
                <a:latin typeface="Arial" pitchFamily="34" charset="0"/>
                <a:ea typeface="新細明體" charset="-120"/>
                <a:cs typeface="Arial" pitchFamily="34" charset="0"/>
              </a:rPr>
              <a:t>outputs included </a:t>
            </a:r>
            <a:r>
              <a:rPr lang="en-US" altLang="zh-TW" sz="2800" dirty="0" smtClean="0">
                <a:latin typeface="Arial" pitchFamily="34" charset="0"/>
                <a:ea typeface="新細明體" charset="-120"/>
                <a:cs typeface="Arial" pitchFamily="34" charset="0"/>
              </a:rPr>
              <a:t>:</a:t>
            </a:r>
            <a:endParaRPr lang="en-US" altLang="zh-TW" sz="2800" dirty="0">
              <a:latin typeface="Arial" pitchFamily="34" charset="0"/>
              <a:ea typeface="新細明體" charset="-12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zh-TW" dirty="0">
                <a:latin typeface="Arial" pitchFamily="34" charset="0"/>
                <a:ea typeface="新細明體" charset="-120"/>
                <a:cs typeface="Arial" pitchFamily="34" charset="0"/>
              </a:rPr>
              <a:t>A team contract.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latin typeface="Arial" pitchFamily="34" charset="0"/>
                <a:ea typeface="新細明體" charset="-120"/>
                <a:cs typeface="Arial" pitchFamily="34" charset="0"/>
              </a:rPr>
              <a:t>A scope statement.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latin typeface="Arial" pitchFamily="34" charset="0"/>
                <a:ea typeface="新細明體" charset="-120"/>
                <a:cs typeface="Arial" pitchFamily="34" charset="0"/>
              </a:rPr>
              <a:t>A work breakdown structure (WBS).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latin typeface="Arial" pitchFamily="34" charset="0"/>
                <a:ea typeface="新細明體" charset="-120"/>
                <a:cs typeface="Arial" pitchFamily="34" charset="0"/>
              </a:rPr>
              <a:t>A project schedule, in the form of a Gantt chart with all dependencies and resources entered.</a:t>
            </a:r>
          </a:p>
          <a:p>
            <a:pPr lvl="1">
              <a:lnSpc>
                <a:spcPct val="90000"/>
              </a:lnSpc>
            </a:pPr>
            <a:r>
              <a:rPr lang="en-US" altLang="zh-TW" dirty="0">
                <a:latin typeface="Arial" pitchFamily="34" charset="0"/>
                <a:ea typeface="新細明體" charset="-120"/>
                <a:cs typeface="Arial" pitchFamily="34" charset="0"/>
              </a:rPr>
              <a:t>A list of prioritized risks (part of a risk register</a:t>
            </a:r>
            <a:r>
              <a:rPr lang="en-US" altLang="zh-TW" dirty="0" smtClean="0">
                <a:latin typeface="Arial" pitchFamily="34" charset="0"/>
                <a:ea typeface="新細明體" charset="-120"/>
                <a:cs typeface="Arial" pitchFamily="34" charset="0"/>
              </a:rPr>
              <a:t>).</a:t>
            </a:r>
            <a:endParaRPr lang="en-US" altLang="zh-TW" dirty="0">
              <a:latin typeface="Arial" pitchFamily="34" charset="0"/>
              <a:ea typeface="新細明體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7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829"/>
            <a:ext cx="9144000" cy="5508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53" y="1"/>
            <a:ext cx="2529547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5601" y="673100"/>
            <a:ext cx="23622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2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24C35-38C7-44C9-9B5E-91AC0DE8CFC2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Arial" pitchFamily="34" charset="0"/>
                <a:ea typeface="新細明體" charset="-120"/>
                <a:cs typeface="Arial" pitchFamily="34" charset="0"/>
              </a:rPr>
              <a:t>Project Executing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600" dirty="0">
                <a:latin typeface="Arial" pitchFamily="34" charset="0"/>
                <a:ea typeface="新細明體" charset="-120"/>
                <a:cs typeface="Arial" pitchFamily="34" charset="0"/>
              </a:rPr>
              <a:t>Project execution usually takes the most time and resources. </a:t>
            </a:r>
          </a:p>
          <a:p>
            <a:pPr algn="just"/>
            <a:r>
              <a:rPr lang="en-US" altLang="zh-TW" sz="2600" dirty="0">
                <a:latin typeface="Arial" pitchFamily="34" charset="0"/>
                <a:ea typeface="新細明體" charset="-120"/>
                <a:cs typeface="Arial" pitchFamily="34" charset="0"/>
              </a:rPr>
              <a:t>Project managers must use their leadership skills to handle the many challenges that occur during project execution.</a:t>
            </a:r>
          </a:p>
          <a:p>
            <a:pPr algn="just"/>
            <a:r>
              <a:rPr lang="en-US" altLang="zh-TW" sz="2600" dirty="0" smtClean="0">
                <a:latin typeface="Arial" pitchFamily="34" charset="0"/>
                <a:ea typeface="新細明體" charset="-120"/>
                <a:cs typeface="Arial" pitchFamily="34" charset="0"/>
              </a:rPr>
              <a:t>Many </a:t>
            </a:r>
            <a:r>
              <a:rPr lang="en-US" altLang="zh-TW" sz="2600" dirty="0">
                <a:latin typeface="Arial" pitchFamily="34" charset="0"/>
                <a:ea typeface="新細明體" charset="-120"/>
                <a:cs typeface="Arial" pitchFamily="34" charset="0"/>
              </a:rPr>
              <a:t>project sponsors and customers focus on deliverables related to providing the products, services, or results desired from the project</a:t>
            </a:r>
            <a:r>
              <a:rPr lang="en-US" altLang="zh-TW" sz="2600" dirty="0" smtClean="0">
                <a:latin typeface="Arial" pitchFamily="34" charset="0"/>
                <a:ea typeface="新細明體" charset="-120"/>
                <a:cs typeface="Arial" pitchFamily="34" charset="0"/>
              </a:rPr>
              <a:t>.</a:t>
            </a:r>
            <a:endParaRPr lang="en-US" altLang="zh-TW" sz="2600" dirty="0">
              <a:latin typeface="Arial" pitchFamily="34" charset="0"/>
              <a:ea typeface="新細明體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28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/>
              <a:t>Common </a:t>
            </a:r>
            <a:r>
              <a:rPr lang="en-US" sz="2400" b="1" dirty="0"/>
              <a:t>Project Management Process Interactions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/>
              <a:t>Project </a:t>
            </a:r>
            <a:r>
              <a:rPr lang="en-US" sz="2400" b="1" dirty="0"/>
              <a:t>Management Process Groups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/>
              <a:t>Initiating </a:t>
            </a:r>
            <a:r>
              <a:rPr lang="en-US" sz="2400" b="1" dirty="0"/>
              <a:t>Process Group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/>
              <a:t>Planning </a:t>
            </a:r>
            <a:r>
              <a:rPr lang="en-US" sz="2400" b="1" dirty="0"/>
              <a:t>Process Group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/>
              <a:t>Executing </a:t>
            </a:r>
            <a:r>
              <a:rPr lang="en-US" sz="2400" b="1" dirty="0"/>
              <a:t>Process Group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/>
              <a:t>Monitoring </a:t>
            </a:r>
            <a:r>
              <a:rPr lang="en-US" sz="2400" b="1" dirty="0"/>
              <a:t>and Controlling Process Group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/>
              <a:t>Closing </a:t>
            </a:r>
            <a:r>
              <a:rPr lang="en-US" sz="2400" b="1" dirty="0"/>
              <a:t>Process </a:t>
            </a:r>
            <a:r>
              <a:rPr lang="en-US" sz="2400" b="1" dirty="0" smtClean="0"/>
              <a:t>Group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/>
              <a:t>Project Information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r>
              <a:rPr lang="en-US" sz="2400" b="1" dirty="0" smtClean="0"/>
              <a:t>Role of the Knowledge Area</a:t>
            </a:r>
          </a:p>
          <a:p>
            <a:pPr>
              <a:buFont typeface="Wingdings" pitchFamily="2" charset="2"/>
              <a:buChar char="§"/>
              <a:tabLst>
                <a:tab pos="1076325" algn="l"/>
              </a:tabLst>
            </a:pPr>
            <a:endParaRPr lang="en-US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15507" y="-56093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38259" y="764704"/>
            <a:ext cx="60960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PROJECT MANAGEMENT PROCESSES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23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5F4140-D432-4377-B8C6-FBB73F18FBAD}" type="slidenum">
              <a:rPr lang="zh-TW" altLang="en-US"/>
              <a:pPr/>
              <a:t>20</a:t>
            </a:fld>
            <a:endParaRPr lang="en-US" altLang="zh-TW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新細明體" charset="-120"/>
              </a:rPr>
              <a:t>Project Monitoring and Controlling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876800"/>
          </a:xfrm>
        </p:spPr>
        <p:txBody>
          <a:bodyPr>
            <a:normAutofit/>
          </a:bodyPr>
          <a:lstStyle/>
          <a:p>
            <a:pPr algn="just">
              <a:spcBef>
                <a:spcPct val="100000"/>
              </a:spcBef>
            </a:pPr>
            <a:r>
              <a:rPr lang="en-US" altLang="zh-TW" sz="2800" dirty="0">
                <a:latin typeface="Arial" pitchFamily="34" charset="0"/>
                <a:ea typeface="新細明體" charset="-120"/>
                <a:cs typeface="Arial" pitchFamily="34" charset="0"/>
              </a:rPr>
              <a:t>Involves measuring progress toward project objectives, monitoring deviation from the plan, and taking corrective action to match progress with the plan.</a:t>
            </a:r>
          </a:p>
          <a:p>
            <a:pPr algn="just">
              <a:spcBef>
                <a:spcPct val="100000"/>
              </a:spcBef>
            </a:pPr>
            <a:r>
              <a:rPr lang="en-US" altLang="zh-TW" sz="2800" dirty="0">
                <a:latin typeface="Arial" pitchFamily="34" charset="0"/>
                <a:ea typeface="新細明體" charset="-120"/>
                <a:cs typeface="Arial" pitchFamily="34" charset="0"/>
              </a:rPr>
              <a:t>Affects all other process groups and occurs during all phases of the project life cycle.</a:t>
            </a:r>
          </a:p>
          <a:p>
            <a:pPr algn="just">
              <a:spcBef>
                <a:spcPct val="100000"/>
              </a:spcBef>
            </a:pPr>
            <a:r>
              <a:rPr lang="en-US" altLang="zh-TW" sz="2800" dirty="0">
                <a:latin typeface="Arial" pitchFamily="34" charset="0"/>
                <a:ea typeface="新細明體" charset="-120"/>
                <a:cs typeface="Arial" pitchFamily="34" charset="0"/>
              </a:rPr>
              <a:t>Outputs include performance reports, requested changes, and updates to various plans.</a:t>
            </a:r>
          </a:p>
        </p:txBody>
      </p:sp>
    </p:spTree>
    <p:extLst>
      <p:ext uri="{BB962C8B-B14F-4D97-AF65-F5344CB8AC3E}">
        <p14:creationId xmlns:p14="http://schemas.microsoft.com/office/powerpoint/2010/main" val="289100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E76B4-AA9D-4AAA-8C4D-E521A626D1AA}" type="slidenum">
              <a:rPr lang="zh-TW" altLang="en-US"/>
              <a:pPr/>
              <a:t>21</a:t>
            </a:fld>
            <a:endParaRPr lang="en-US" altLang="zh-TW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altLang="zh-TW" dirty="0">
                <a:ea typeface="新細明體" charset="-120"/>
              </a:rPr>
              <a:t>Project Closing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24744"/>
            <a:ext cx="8458200" cy="5257800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ea typeface="新細明體" charset="-120"/>
              </a:rPr>
              <a:t>Involves gaining stakeholder and customer acceptance of the final products and services. </a:t>
            </a:r>
          </a:p>
          <a:p>
            <a:r>
              <a:rPr lang="en-US" altLang="zh-TW" dirty="0">
                <a:ea typeface="新細明體" charset="-120"/>
              </a:rPr>
              <a:t>Even if projects are not completed, they should be formally closed in order to reflect on what can be learned to improve future projects.</a:t>
            </a:r>
          </a:p>
          <a:p>
            <a:r>
              <a:rPr lang="en-US" altLang="zh-TW" dirty="0">
                <a:ea typeface="新細明體" charset="-120"/>
              </a:rPr>
              <a:t>Outputs include project archives and lessons learned, which are part of organizational process assets.</a:t>
            </a:r>
          </a:p>
          <a:p>
            <a:r>
              <a:rPr lang="en-US" altLang="zh-TW" dirty="0">
                <a:ea typeface="新細明體" charset="-120"/>
              </a:rPr>
              <a:t>Most projects also include a final report and presentation to the sponsor or senior management.</a:t>
            </a:r>
          </a:p>
        </p:txBody>
      </p:sp>
    </p:spTree>
    <p:extLst>
      <p:ext uri="{BB962C8B-B14F-4D97-AF65-F5344CB8AC3E}">
        <p14:creationId xmlns:p14="http://schemas.microsoft.com/office/powerpoint/2010/main" val="338681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19" y="1524001"/>
            <a:ext cx="9194119" cy="5295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453" y="1"/>
            <a:ext cx="2529547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5601" y="1676400"/>
            <a:ext cx="23622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8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714500"/>
            <a:ext cx="8743950" cy="4686300"/>
          </a:xfrm>
          <a:prstGeom prst="rect">
            <a:avLst/>
          </a:prstGeom>
        </p:spPr>
      </p:pic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2133600" y="228600"/>
            <a:ext cx="7162800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Initiating Process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801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TextBox 61"/>
          <p:cNvSpPr txBox="1">
            <a:spLocks noChangeArrowheads="1"/>
          </p:cNvSpPr>
          <p:nvPr/>
        </p:nvSpPr>
        <p:spPr bwMode="auto">
          <a:xfrm>
            <a:off x="58862" y="228600"/>
            <a:ext cx="9237538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Initiating Process Group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2" y="1268760"/>
            <a:ext cx="9085138" cy="558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1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51" y="0"/>
            <a:ext cx="5189456" cy="6858000"/>
          </a:xfrm>
          <a:prstGeom prst="rect">
            <a:avLst/>
          </a:prstGeom>
        </p:spPr>
      </p:pic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-762000" y="1447800"/>
            <a:ext cx="3581400" cy="1938992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Planning Process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541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59632" y="-4737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47458" y="914400"/>
            <a:ext cx="60453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PLANNING PROCESS GROUP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4800" y="1676400"/>
            <a:ext cx="8686800" cy="47244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3200" b="1" i="1" kern="0" dirty="0" smtClean="0">
                <a:solidFill>
                  <a:schemeClr val="accent1"/>
                </a:solidFill>
                <a:latin typeface="+mn-lt"/>
                <a:ea typeface="MS PGothic" pitchFamily="34" charset="-128"/>
              </a:rPr>
              <a:t>Planning Process Group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consists of those processes performed to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establish the </a:t>
            </a:r>
            <a:r>
              <a:rPr lang="en-US" altLang="ja-JP" sz="2400" b="1" kern="0" dirty="0" smtClean="0">
                <a:solidFill>
                  <a:srgbClr val="C00000"/>
                </a:solidFill>
                <a:ea typeface="MS PGothic" pitchFamily="34" charset="-128"/>
              </a:rPr>
              <a:t>total scope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of the effort,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define and refine the </a:t>
            </a:r>
            <a:r>
              <a:rPr lang="en-US" altLang="ja-JP" sz="2400" b="1" kern="0" dirty="0" smtClean="0">
                <a:solidFill>
                  <a:srgbClr val="C00000"/>
                </a:solidFill>
                <a:ea typeface="MS PGothic" pitchFamily="34" charset="-128"/>
              </a:rPr>
              <a:t>objectives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, and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develop the </a:t>
            </a:r>
            <a:r>
              <a:rPr lang="en-US" altLang="ja-JP" sz="2400" b="1" kern="0" dirty="0" smtClean="0">
                <a:solidFill>
                  <a:srgbClr val="C00000"/>
                </a:solidFill>
                <a:ea typeface="MS PGothic" pitchFamily="34" charset="-128"/>
              </a:rPr>
              <a:t>course of action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 required to attain those objectives.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The planning processes develop the </a:t>
            </a:r>
            <a:r>
              <a:rPr lang="en-US" altLang="ja-JP" sz="2400" b="1" kern="0" dirty="0" smtClean="0">
                <a:solidFill>
                  <a:srgbClr val="C00000"/>
                </a:solidFill>
                <a:ea typeface="MS PGothic" pitchFamily="34" charset="-128"/>
              </a:rPr>
              <a:t>project management plan 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and the </a:t>
            </a:r>
            <a:r>
              <a:rPr lang="en-US" altLang="ja-JP" sz="2400" b="1" kern="0" dirty="0" smtClean="0">
                <a:solidFill>
                  <a:srgbClr val="C00000"/>
                </a:solidFill>
                <a:ea typeface="MS PGothic" pitchFamily="34" charset="-128"/>
              </a:rPr>
              <a:t>project documents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 that will be used to carry out the project.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The complex nature of project management may require the use of </a:t>
            </a:r>
            <a:r>
              <a:rPr lang="en-US" altLang="ja-JP" sz="2400" b="1" kern="0" dirty="0" smtClean="0">
                <a:solidFill>
                  <a:srgbClr val="C00000"/>
                </a:solidFill>
                <a:ea typeface="MS PGothic" pitchFamily="34" charset="-128"/>
              </a:rPr>
              <a:t>repeated feedback loops</a:t>
            </a: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 for additional analysis.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2400" b="1" kern="0" dirty="0" smtClean="0">
              <a:solidFill>
                <a:srgbClr val="00206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070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36486"/>
            <a:ext cx="5580112" cy="5840615"/>
          </a:xfrm>
          <a:prstGeom prst="rect">
            <a:avLst/>
          </a:prstGeom>
        </p:spPr>
      </p:pic>
      <p:sp>
        <p:nvSpPr>
          <p:cNvPr id="6" name="TextBox 61"/>
          <p:cNvSpPr txBox="1">
            <a:spLocks noChangeArrowheads="1"/>
          </p:cNvSpPr>
          <p:nvPr/>
        </p:nvSpPr>
        <p:spPr bwMode="auto">
          <a:xfrm>
            <a:off x="685056" y="116632"/>
            <a:ext cx="7991400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Planning Process Group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1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1" y="2590800"/>
            <a:ext cx="8752986" cy="4267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"/>
            <a:ext cx="2050774" cy="2710151"/>
          </a:xfrm>
          <a:prstGeom prst="rect">
            <a:avLst/>
          </a:prstGeom>
          <a:effectLst>
            <a:reflection stA="99000" endPos="0" dist="508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7139368" y="76200"/>
            <a:ext cx="1928432" cy="11374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61"/>
          <p:cNvSpPr txBox="1">
            <a:spLocks noChangeArrowheads="1"/>
          </p:cNvSpPr>
          <p:nvPr/>
        </p:nvSpPr>
        <p:spPr bwMode="auto">
          <a:xfrm>
            <a:off x="0" y="228600"/>
            <a:ext cx="6948264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Planning Process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308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29" y="2748252"/>
            <a:ext cx="8734425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"/>
            <a:ext cx="2050774" cy="2710151"/>
          </a:xfrm>
          <a:prstGeom prst="rect">
            <a:avLst/>
          </a:prstGeom>
          <a:effectLst>
            <a:reflection stA="99000" endPos="0" dist="508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7139368" y="919976"/>
            <a:ext cx="1928432" cy="985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61"/>
          <p:cNvSpPr txBox="1">
            <a:spLocks noChangeArrowheads="1"/>
          </p:cNvSpPr>
          <p:nvPr/>
        </p:nvSpPr>
        <p:spPr bwMode="auto">
          <a:xfrm>
            <a:off x="-252535" y="212090"/>
            <a:ext cx="7128792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Planning Process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550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94092" y="914400"/>
            <a:ext cx="65792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INTEGRATIVE UNDERTAKINGS	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1884040"/>
            <a:ext cx="8991600" cy="4641304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ea typeface="MS PGothic" pitchFamily="34" charset="-128"/>
              </a:rPr>
              <a:t>Project Management is an integrative undertaking that requires each project and product process to be appropriately aligned and connected with the other processes to facilitate coordination.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ea typeface="MS PGothic" pitchFamily="34" charset="-128"/>
              </a:rPr>
              <a:t>Actions taken during one process typically affect that process and other related processes.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ea typeface="MS PGothic" pitchFamily="34" charset="-128"/>
              </a:rPr>
              <a:t>Actively manages these interactions to meet sponsor, customer, and other stakeholder requirements.</a:t>
            </a:r>
          </a:p>
          <a:p>
            <a:pPr marL="742950" lvl="1" indent="-285750" algn="just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ja-JP" sz="2400" b="1" kern="0" dirty="0" smtClean="0">
                <a:ea typeface="MS PGothic" pitchFamily="34" charset="-128"/>
              </a:rPr>
              <a:t>Sometimes, a process or a set of processes will need to be iterated several times in order to achieve the required outcome.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-4737"/>
            <a:ext cx="6858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1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2138652"/>
            <a:ext cx="8734425" cy="472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"/>
            <a:ext cx="2050774" cy="2710151"/>
          </a:xfrm>
          <a:prstGeom prst="rect">
            <a:avLst/>
          </a:prstGeom>
          <a:effectLst>
            <a:reflection stA="99000" endPos="0" dist="508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7139368" y="1447800"/>
            <a:ext cx="1928432" cy="109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61"/>
          <p:cNvSpPr txBox="1">
            <a:spLocks noChangeArrowheads="1"/>
          </p:cNvSpPr>
          <p:nvPr/>
        </p:nvSpPr>
        <p:spPr bwMode="auto">
          <a:xfrm>
            <a:off x="2133600" y="228600"/>
            <a:ext cx="7162800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Planning Process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619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1"/>
            <a:ext cx="7010400" cy="6813847"/>
          </a:xfrm>
          <a:prstGeom prst="rect">
            <a:avLst/>
          </a:prstGeom>
        </p:spPr>
      </p:pic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-38100" y="25400"/>
            <a:ext cx="7162800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Executing Process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674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7" y="980728"/>
            <a:ext cx="6768751" cy="5223518"/>
          </a:xfrm>
          <a:prstGeom prst="rect">
            <a:avLst/>
          </a:prstGeom>
        </p:spPr>
      </p:pic>
      <p:sp>
        <p:nvSpPr>
          <p:cNvPr id="4" name="TextBox 61"/>
          <p:cNvSpPr txBox="1">
            <a:spLocks noChangeArrowheads="1"/>
          </p:cNvSpPr>
          <p:nvPr/>
        </p:nvSpPr>
        <p:spPr bwMode="auto">
          <a:xfrm>
            <a:off x="467544" y="152400"/>
            <a:ext cx="8828856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Executing Process Group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6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198" y="0"/>
            <a:ext cx="6591152" cy="6858000"/>
          </a:xfrm>
          <a:prstGeom prst="rect">
            <a:avLst/>
          </a:prstGeom>
        </p:spPr>
      </p:pic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-304800" y="3810000"/>
            <a:ext cx="3200400" cy="2554545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Monitoring and Control Process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3478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4953505"/>
          </a:xfrm>
          <a:prstGeom prst="rect">
            <a:avLst/>
          </a:prstGeom>
        </p:spPr>
      </p:pic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2133600" y="152400"/>
            <a:ext cx="7162800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Closing Process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6611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257800" cy="282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066893"/>
            <a:ext cx="5105400" cy="2765707"/>
          </a:xfrm>
          <a:prstGeom prst="rect">
            <a:avLst/>
          </a:prstGeom>
        </p:spPr>
      </p:pic>
      <p:sp>
        <p:nvSpPr>
          <p:cNvPr id="4" name="TextBox 61"/>
          <p:cNvSpPr txBox="1">
            <a:spLocks noChangeArrowheads="1"/>
          </p:cNvSpPr>
          <p:nvPr/>
        </p:nvSpPr>
        <p:spPr bwMode="auto">
          <a:xfrm>
            <a:off x="2133600" y="152400"/>
            <a:ext cx="7162800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Closing Process Group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107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1" cy="3579897"/>
          </a:xfrm>
          <a:prstGeom prst="rect">
            <a:avLst/>
          </a:prstGeom>
        </p:spPr>
      </p:pic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2133600" y="152400"/>
            <a:ext cx="7162800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Project Information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743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61384" cy="3886200"/>
          </a:xfrm>
          <a:prstGeom prst="rect">
            <a:avLst/>
          </a:prstGeom>
        </p:spPr>
      </p:pic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2133600" y="152400"/>
            <a:ext cx="7162800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Project Information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670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1402536"/>
            <a:ext cx="6819901" cy="5430064"/>
          </a:xfrm>
          <a:prstGeom prst="rect">
            <a:avLst/>
          </a:prstGeom>
        </p:spPr>
      </p:pic>
      <p:sp>
        <p:nvSpPr>
          <p:cNvPr id="3" name="TextBox 61"/>
          <p:cNvSpPr txBox="1">
            <a:spLocks noChangeArrowheads="1"/>
          </p:cNvSpPr>
          <p:nvPr/>
        </p:nvSpPr>
        <p:spPr bwMode="auto">
          <a:xfrm>
            <a:off x="2133600" y="152400"/>
            <a:ext cx="7162800" cy="707886"/>
          </a:xfrm>
          <a:prstGeom prst="rect">
            <a:avLst/>
          </a:prstGeom>
          <a:noFill/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4000" dirty="0" smtClean="0"/>
              <a:t>Project Information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607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 0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8391525" cy="4600575"/>
          </a:xfrm>
          <a:prstGeom prst="rect">
            <a:avLst/>
          </a:prstGeom>
        </p:spPr>
      </p:pic>
      <p:sp>
        <p:nvSpPr>
          <p:cNvPr id="4" name="AutoShape 8"/>
          <p:cNvSpPr>
            <a:spLocks noChangeArrowheads="1"/>
          </p:cNvSpPr>
          <p:nvPr/>
        </p:nvSpPr>
        <p:spPr bwMode="gray">
          <a:xfrm>
            <a:off x="4267200" y="6283325"/>
            <a:ext cx="4876800" cy="5746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16200000" scaled="0"/>
            <a:tileRect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Reference: Figure 3-4.</a:t>
            </a:r>
          </a:p>
          <a:p>
            <a:pPr algn="ctr" eaLnBrk="0" hangingPunct="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PMBOK® Guide, 4</a:t>
            </a:r>
            <a:r>
              <a:rPr lang="en-US" sz="2000" b="1" baseline="30000" dirty="0" smtClean="0">
                <a:solidFill>
                  <a:schemeClr val="bg1"/>
                </a:solidFill>
                <a:latin typeface="Arial" charset="0"/>
                <a:cs typeface="+mn-cs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 Ed</a:t>
            </a:r>
            <a:endParaRPr lang="en-US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09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79712" y="914400"/>
            <a:ext cx="54192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PROCESS INTERACTIONS	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4737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200" dirty="0" smtClean="0"/>
              <a:t>COMMON </a:t>
            </a:r>
          </a:p>
          <a:p>
            <a:r>
              <a:rPr lang="en-US" sz="3200" dirty="0" smtClean="0"/>
              <a:t>PROJECT MANAGEMENT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524000"/>
            <a:ext cx="8686800" cy="47244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ea typeface="MS PGothic" pitchFamily="34" charset="-128"/>
              </a:rPr>
              <a:t>The </a:t>
            </a:r>
            <a:r>
              <a:rPr lang="en-US" altLang="ja-JP" sz="2400" b="1" kern="0" dirty="0">
                <a:ea typeface="MS PGothic" pitchFamily="34" charset="-128"/>
              </a:rPr>
              <a:t>project management processes </a:t>
            </a:r>
            <a:r>
              <a:rPr lang="en-US" sz="2400" b="1" kern="0" dirty="0" smtClean="0">
                <a:ea typeface="MS PGothic" pitchFamily="34" charset="-128"/>
              </a:rPr>
              <a:t>overlap </a:t>
            </a:r>
            <a:r>
              <a:rPr lang="en-US" sz="2400" b="1" kern="0" dirty="0">
                <a:ea typeface="MS PGothic" pitchFamily="34" charset="-128"/>
              </a:rPr>
              <a:t>and interact in ways that are not completely detailed in this document.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ea typeface="MS PGothic" pitchFamily="34" charset="-128"/>
              </a:rPr>
              <a:t>Most experienced project management practitioners recognize there is more than one way to manage a project.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ea typeface="MS PGothic" pitchFamily="34" charset="-128"/>
              </a:rPr>
              <a:t>The required Process Groups and their processes are guides for applying appropriate project management knowledge and skills during the project.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kern="0" dirty="0">
                <a:ea typeface="MS PGothic" pitchFamily="34" charset="-128"/>
              </a:rPr>
              <a:t>The application of the project management processes is iterative, and many processes are repeated during the project.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2400" b="1" kern="0" dirty="0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82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67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2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577098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Arial" pitchFamily="34" charset="0"/>
                <a:cs typeface="Arial" pitchFamily="34" charset="0"/>
              </a:rPr>
              <a:t>Thank You</a:t>
            </a:r>
            <a:endParaRPr lang="en-A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0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65087" y="919480"/>
            <a:ext cx="71953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PROCESS GROUP	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18373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PROCESS INTERACTIONS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524000"/>
            <a:ext cx="8686800" cy="47244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ea typeface="MS PGothic" pitchFamily="34" charset="-128"/>
              </a:rPr>
              <a:t>The integrative nature of project management requires the Monitoring and Controlling Process Group to interact with the other Process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kern="0" dirty="0">
                <a:ea typeface="MS PGothic" pitchFamily="34" charset="-128"/>
              </a:rPr>
              <a:t>Monitoring and Controlling </a:t>
            </a:r>
            <a:r>
              <a:rPr lang="en-US" altLang="ja-JP" sz="2400" b="1" kern="0" dirty="0" smtClean="0">
                <a:ea typeface="MS PGothic" pitchFamily="34" charset="-128"/>
              </a:rPr>
              <a:t>Process occur at the same time as processes contained within </a:t>
            </a:r>
            <a:r>
              <a:rPr lang="en-US" altLang="ja-JP" sz="2400" b="1" kern="0" dirty="0">
                <a:ea typeface="MS PGothic" pitchFamily="34" charset="-128"/>
              </a:rPr>
              <a:t>o</a:t>
            </a:r>
            <a:r>
              <a:rPr lang="en-US" altLang="ja-JP" sz="2400" b="1" kern="0" dirty="0" smtClean="0">
                <a:ea typeface="MS PGothic" pitchFamily="34" charset="-128"/>
              </a:rPr>
              <a:t>ther Process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kern="0" dirty="0">
                <a:ea typeface="MS PGothic" pitchFamily="34" charset="-128"/>
              </a:rPr>
              <a:t>Monitoring and Controlling </a:t>
            </a:r>
            <a:r>
              <a:rPr lang="en-US" altLang="ja-JP" sz="2400" b="1" kern="0" dirty="0" smtClean="0">
                <a:ea typeface="MS PGothic" pitchFamily="34" charset="-128"/>
              </a:rPr>
              <a:t>Process is pictured as a “background” Process Group for the other four Process Groups.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745" y="4195213"/>
            <a:ext cx="4630375" cy="250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9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08000" y="914400"/>
            <a:ext cx="4162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CHARACTERISTICS	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18373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PROCESS INTERACTIONS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524000"/>
            <a:ext cx="8686800" cy="47244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ea typeface="MS PGothic" pitchFamily="34" charset="-128"/>
              </a:rPr>
              <a:t>Project management Process Groups are linked by the outputs which are produced.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ea typeface="MS PGothic" pitchFamily="34" charset="-128"/>
              </a:rPr>
              <a:t>The Process Groups are seldom either discrete or one-time events.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ea typeface="MS PGothic" pitchFamily="34" charset="-128"/>
              </a:rPr>
              <a:t>They are overlapping activities that occur throughout the project.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ea typeface="MS PGothic" pitchFamily="34" charset="-128"/>
              </a:rPr>
              <a:t>The output of one process generally becomes an input to another process or is a deliverable of the project, subproject or project phase.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ea typeface="MS PGothic" pitchFamily="34" charset="-128"/>
              </a:rPr>
              <a:t>Deliverables at the subproject or project level may be called incremental deliverables.</a:t>
            </a:r>
          </a:p>
        </p:txBody>
      </p:sp>
    </p:spTree>
    <p:extLst>
      <p:ext uri="{BB962C8B-B14F-4D97-AF65-F5344CB8AC3E}">
        <p14:creationId xmlns:p14="http://schemas.microsoft.com/office/powerpoint/2010/main" val="303602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701038"/>
            <a:ext cx="5014305" cy="313236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08000" y="914400"/>
            <a:ext cx="41626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CHARACTERISTICS	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18373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PROCESS INTERACTIONS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524000"/>
            <a:ext cx="8686800" cy="47244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ea typeface="MS PGothic" pitchFamily="34" charset="-128"/>
              </a:rPr>
              <a:t>The Planning Process Group provides the Executing Process Group with the project management plan and the project documents.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ea typeface="MS PGothic" pitchFamily="34" charset="-128"/>
              </a:rPr>
              <a:t>Process Groups interact and shows the level of overlap at various times.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ea typeface="MS PGothic" pitchFamily="34" charset="-128"/>
              </a:rPr>
              <a:t>If the project is divided into phases, the Process Group interact within each phase.</a:t>
            </a:r>
          </a:p>
        </p:txBody>
      </p:sp>
    </p:spTree>
    <p:extLst>
      <p:ext uri="{BB962C8B-B14F-4D97-AF65-F5344CB8AC3E}">
        <p14:creationId xmlns:p14="http://schemas.microsoft.com/office/powerpoint/2010/main" val="2680887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14418" y="914400"/>
            <a:ext cx="29498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 EXAMPLE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118373"/>
            <a:ext cx="6858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>
              <a:defRPr sz="440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defRPr>
            </a:lvl1pPr>
          </a:lstStyle>
          <a:p>
            <a:r>
              <a:rPr lang="en-US" sz="3600" dirty="0" smtClean="0"/>
              <a:t>PROCESS INTERACTIONS</a:t>
            </a:r>
            <a:endParaRPr 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1524000"/>
            <a:ext cx="8686800" cy="472440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b="1" kern="0" dirty="0" smtClean="0">
                <a:solidFill>
                  <a:srgbClr val="002060"/>
                </a:solidFill>
                <a:ea typeface="MS PGothic" pitchFamily="34" charset="-128"/>
              </a:rPr>
              <a:t>An example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" y="1556792"/>
            <a:ext cx="9140389" cy="17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2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4799018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13103A-993D-4880-91C4-4B0BB5D43F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1269</Words>
  <Application>Microsoft Macintosh PowerPoint</Application>
  <PresentationFormat>On-screen Show (4:3)</PresentationFormat>
  <Paragraphs>187</Paragraphs>
  <Slides>41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Mapping the Process Groups to the Knowledge Areas</vt:lpstr>
      <vt:lpstr>PowerPoint Presentation</vt:lpstr>
      <vt:lpstr>PowerPoint Presentation</vt:lpstr>
      <vt:lpstr>PowerPoint Presentation</vt:lpstr>
      <vt:lpstr>PowerPoint Presentation</vt:lpstr>
      <vt:lpstr>Project Initiation</vt:lpstr>
      <vt:lpstr>PowerPoint Presentation</vt:lpstr>
      <vt:lpstr>Project Planning</vt:lpstr>
      <vt:lpstr>PowerPoint Presentation</vt:lpstr>
      <vt:lpstr>Project Executing</vt:lpstr>
      <vt:lpstr>Project Monitoring and Controlling</vt:lpstr>
      <vt:lpstr>Project Closing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2013-05-03T04:46:41Z</dcterms:created>
  <dcterms:modified xsi:type="dcterms:W3CDTF">2016-02-05T18:06:04Z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TC103626479990</vt:lpwstr>
  </property>
</Properties>
</file>